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064419"/>
            <a:ext cx="2857500" cy="1143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37661" y="2493169"/>
            <a:ext cx="566864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MCP Server and Client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897516" y="3407569"/>
            <a:ext cx="334894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 with n8n and Firecrawl</a:t>
            </a:r>
            <a:endParaRPr lang="en-US" sz="20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2478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Architecture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885825"/>
            <a:ext cx="6429375" cy="342590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4811790"/>
            <a:ext cx="4114800" cy="2150269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28625" y="4954665"/>
            <a:ext cx="38290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Components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5318996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2938" y="5327926"/>
            <a:ext cx="9252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 Trigger: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1568221" y="5327926"/>
            <a:ext cx="25989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Initiates workflow when messages are 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642938" y="5542238"/>
            <a:ext cx="5637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received</a:t>
            </a:r>
            <a:endParaRPr lang="en-US" sz="1046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5819059"/>
            <a:ext cx="178594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8656" y="5827988"/>
            <a:ext cx="6613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Agent: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1340039" y="5827988"/>
            <a:ext cx="28042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Central processing node for conversation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678656" y="6042301"/>
            <a:ext cx="9046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management</a:t>
            </a:r>
            <a:endParaRPr lang="en-US" sz="1046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6319121"/>
            <a:ext cx="125016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5078" y="6328051"/>
            <a:ext cx="11530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Simple Memory: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1778096" y="6328051"/>
            <a:ext cx="22772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Stores and retrieves conversation 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625078" y="6542363"/>
            <a:ext cx="4997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</a:t>
            </a:r>
            <a:endParaRPr lang="en-US" sz="1046" dirty="0"/>
          </a:p>
        </p:txBody>
      </p:sp>
      <p:sp>
        <p:nvSpPr>
          <p:cNvPr id="19" name="Shape 12"/>
          <p:cNvSpPr/>
          <p:nvPr/>
        </p:nvSpPr>
        <p:spPr>
          <a:xfrm>
            <a:off x="4743450" y="4811790"/>
            <a:ext cx="4114800" cy="2150269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4886325" y="4954665"/>
            <a:ext cx="38290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Components</a:t>
            </a:r>
            <a:endParaRPr lang="en-US" sz="13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5" y="5318996"/>
            <a:ext cx="135731" cy="14287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093494" y="5327926"/>
            <a:ext cx="19349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Gemini Chat Model:</a:t>
            </a:r>
            <a:endParaRPr lang="en-US" sz="1046" dirty="0"/>
          </a:p>
        </p:txBody>
      </p:sp>
      <p:sp>
        <p:nvSpPr>
          <p:cNvPr id="23" name="Text 15"/>
          <p:cNvSpPr/>
          <p:nvPr/>
        </p:nvSpPr>
        <p:spPr>
          <a:xfrm>
            <a:off x="7028473" y="5327926"/>
            <a:ext cx="16464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 model for generating </a:t>
            </a:r>
            <a:endParaRPr lang="en-US" sz="1046" dirty="0"/>
          </a:p>
        </p:txBody>
      </p:sp>
      <p:sp>
        <p:nvSpPr>
          <p:cNvPr id="24" name="Text 16"/>
          <p:cNvSpPr/>
          <p:nvPr/>
        </p:nvSpPr>
        <p:spPr>
          <a:xfrm>
            <a:off x="5093494" y="5542238"/>
            <a:ext cx="6852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responses</a:t>
            </a:r>
            <a:endParaRPr lang="en-US" sz="1046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5819059"/>
            <a:ext cx="142875" cy="142875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5100638" y="5827988"/>
            <a:ext cx="8118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MCP Client:</a:t>
            </a:r>
            <a:endParaRPr lang="en-US" sz="1046" dirty="0"/>
          </a:p>
        </p:txBody>
      </p:sp>
      <p:sp>
        <p:nvSpPr>
          <p:cNvPr id="27" name="Text 18"/>
          <p:cNvSpPr/>
          <p:nvPr/>
        </p:nvSpPr>
        <p:spPr>
          <a:xfrm>
            <a:off x="5912458" y="5827988"/>
            <a:ext cx="26360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Executes tools and actions based on AI </a:t>
            </a:r>
            <a:endParaRPr lang="en-US" sz="1046" dirty="0"/>
          </a:p>
        </p:txBody>
      </p:sp>
      <p:sp>
        <p:nvSpPr>
          <p:cNvPr id="28" name="Text 19"/>
          <p:cNvSpPr/>
          <p:nvPr/>
        </p:nvSpPr>
        <p:spPr>
          <a:xfrm>
            <a:off x="5100638" y="6042301"/>
            <a:ext cx="640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directives</a:t>
            </a:r>
            <a:endParaRPr lang="en-US" sz="1046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6319121"/>
            <a:ext cx="160734" cy="142875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5118497" y="6328051"/>
            <a:ext cx="6968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Firecrawl:</a:t>
            </a:r>
            <a:endParaRPr lang="en-US" sz="1046" dirty="0"/>
          </a:p>
        </p:txBody>
      </p:sp>
      <p:sp>
        <p:nvSpPr>
          <p:cNvPr id="31" name="Text 21"/>
          <p:cNvSpPr/>
          <p:nvPr/>
        </p:nvSpPr>
        <p:spPr>
          <a:xfrm>
            <a:off x="5815319" y="6328051"/>
            <a:ext cx="23553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extraction and processing for </a:t>
            </a:r>
            <a:endParaRPr lang="en-US" sz="1046" dirty="0"/>
          </a:p>
        </p:txBody>
      </p:sp>
      <p:sp>
        <p:nvSpPr>
          <p:cNvPr id="32" name="Text 22"/>
          <p:cNvSpPr/>
          <p:nvPr/>
        </p:nvSpPr>
        <p:spPr>
          <a:xfrm>
            <a:off x="5118497" y="6542363"/>
            <a:ext cx="15619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AI responses</a:t>
            </a:r>
            <a:endParaRPr lang="en-US" sz="104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43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Prerequisites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11501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885825"/>
            <a:ext cx="28575" cy="115014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1107281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7231" y="1064419"/>
            <a:ext cx="136406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n8n Installation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64344" y="1437680"/>
            <a:ext cx="36921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running instance of n8n (self-hosted or cloud service)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464344" y="1651992"/>
            <a:ext cx="26417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i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login required for this implementation</a:t>
            </a:r>
            <a:endParaRPr lang="en-US" sz="1046" dirty="0"/>
          </a:p>
        </p:txBody>
      </p:sp>
      <p:sp>
        <p:nvSpPr>
          <p:cNvPr id="10" name="Shape 6"/>
          <p:cNvSpPr/>
          <p:nvPr/>
        </p:nvSpPr>
        <p:spPr>
          <a:xfrm>
            <a:off x="285750" y="2178844"/>
            <a:ext cx="4143375" cy="11501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285750" y="2178844"/>
            <a:ext cx="28575" cy="115014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2400300"/>
            <a:ext cx="164306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00088" y="2357438"/>
            <a:ext cx="159141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Google Gemini API 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464344" y="2721769"/>
            <a:ext cx="37861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 key for Google Gemini Chat Model to enable AI capabilities </a:t>
            </a:r>
            <a:endParaRPr lang="en-US" sz="1046" dirty="0"/>
          </a:p>
        </p:txBody>
      </p:sp>
      <p:sp>
        <p:nvSpPr>
          <p:cNvPr id="15" name="Shape 10"/>
          <p:cNvSpPr/>
          <p:nvPr/>
        </p:nvSpPr>
        <p:spPr>
          <a:xfrm>
            <a:off x="285750" y="3471863"/>
            <a:ext cx="4143375" cy="11501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285750" y="3471863"/>
            <a:ext cx="28575" cy="115014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3693319"/>
            <a:ext cx="192881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28663" y="3650456"/>
            <a:ext cx="203169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Firecrawl API (Optional) 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464344" y="4014788"/>
            <a:ext cx="37861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 key for Firecrawl to enable data extraction and processing </a:t>
            </a:r>
            <a:endParaRPr lang="en-US" sz="1046" dirty="0"/>
          </a:p>
        </p:txBody>
      </p:sp>
      <p:sp>
        <p:nvSpPr>
          <p:cNvPr id="20" name="Shape 14"/>
          <p:cNvSpPr/>
          <p:nvPr/>
        </p:nvSpPr>
        <p:spPr>
          <a:xfrm>
            <a:off x="285750" y="4764881"/>
            <a:ext cx="4143375" cy="11501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1" name="Shape 15"/>
          <p:cNvSpPr/>
          <p:nvPr/>
        </p:nvSpPr>
        <p:spPr>
          <a:xfrm>
            <a:off x="285750" y="4764881"/>
            <a:ext cx="28575" cy="115014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4986338"/>
            <a:ext cx="128588" cy="17145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64369" y="4943475"/>
            <a:ext cx="163700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Workflow JSON File 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464344" y="5307806"/>
            <a:ext cx="37861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n8n workflow file containing the MCP server and client configuration </a:t>
            </a:r>
            <a:endParaRPr lang="en-US" sz="1046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5" y="2394579"/>
            <a:ext cx="3571875" cy="21545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72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and Setup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1393031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885825"/>
            <a:ext cx="28575" cy="139303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" name="Text 3"/>
          <p:cNvSpPr/>
          <p:nvPr/>
        </p:nvSpPr>
        <p:spPr>
          <a:xfrm>
            <a:off x="785813" y="1028700"/>
            <a:ext cx="35004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n8n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785813" y="1335881"/>
            <a:ext cx="35004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Install n8n locally or use the cloud service. For local installation: 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785813" y="1759148"/>
            <a:ext cx="138898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npm install n8n -g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785813" y="1964531"/>
            <a:ext cx="35004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login required for this implementation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2421731"/>
            <a:ext cx="4143375" cy="11858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285750" y="2421731"/>
            <a:ext cx="28575" cy="11858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Text 9"/>
          <p:cNvSpPr/>
          <p:nvPr/>
        </p:nvSpPr>
        <p:spPr>
          <a:xfrm>
            <a:off x="785813" y="2564606"/>
            <a:ext cx="35004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n8n</a:t>
            </a:r>
            <a:endParaRPr lang="en-US" sz="1238" dirty="0"/>
          </a:p>
        </p:txBody>
      </p:sp>
      <p:sp>
        <p:nvSpPr>
          <p:cNvPr id="13" name="Text 10"/>
          <p:cNvSpPr/>
          <p:nvPr/>
        </p:nvSpPr>
        <p:spPr>
          <a:xfrm>
            <a:off x="785813" y="2871788"/>
            <a:ext cx="3500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Launch n8n with the following command: 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785813" y="3102173"/>
            <a:ext cx="69450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n8n start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785813" y="3271838"/>
            <a:ext cx="3500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This will start n8n on localhost:5678 by default </a:t>
            </a:r>
            <a:endParaRPr lang="en-US" sz="942" dirty="0"/>
          </a:p>
        </p:txBody>
      </p:sp>
      <p:sp>
        <p:nvSpPr>
          <p:cNvPr id="16" name="Shape 13"/>
          <p:cNvSpPr/>
          <p:nvPr/>
        </p:nvSpPr>
        <p:spPr>
          <a:xfrm>
            <a:off x="285750" y="3750469"/>
            <a:ext cx="4143375" cy="11715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285750" y="3750469"/>
            <a:ext cx="28575" cy="11715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8" name="Text 15"/>
          <p:cNvSpPr/>
          <p:nvPr/>
        </p:nvSpPr>
        <p:spPr>
          <a:xfrm>
            <a:off x="785813" y="3893344"/>
            <a:ext cx="35004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Obtain API Keys</a:t>
            </a:r>
            <a:endParaRPr lang="en-US" sz="1238" dirty="0"/>
          </a:p>
        </p:txBody>
      </p:sp>
      <p:sp>
        <p:nvSpPr>
          <p:cNvPr id="19" name="Text 16"/>
          <p:cNvSpPr/>
          <p:nvPr/>
        </p:nvSpPr>
        <p:spPr>
          <a:xfrm>
            <a:off x="785813" y="4200525"/>
            <a:ext cx="3500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Get your Google Gemini API key from Google AI Studio 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785813" y="4393406"/>
            <a:ext cx="35004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If using Firecrawl, obtain an API key from their developer portal </a:t>
            </a:r>
            <a:endParaRPr lang="en-US" sz="942" dirty="0"/>
          </a:p>
        </p:txBody>
      </p:sp>
      <p:sp>
        <p:nvSpPr>
          <p:cNvPr id="21" name="Shape 18"/>
          <p:cNvSpPr/>
          <p:nvPr/>
        </p:nvSpPr>
        <p:spPr>
          <a:xfrm>
            <a:off x="285750" y="5064919"/>
            <a:ext cx="4143375" cy="9786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285750" y="5064919"/>
            <a:ext cx="28575" cy="9786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3" name="Text 20"/>
          <p:cNvSpPr/>
          <p:nvPr/>
        </p:nvSpPr>
        <p:spPr>
          <a:xfrm>
            <a:off x="785813" y="5207794"/>
            <a:ext cx="35004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Workflow File</a:t>
            </a:r>
            <a:endParaRPr lang="en-US" sz="1238" dirty="0"/>
          </a:p>
        </p:txBody>
      </p:sp>
      <p:sp>
        <p:nvSpPr>
          <p:cNvPr id="24" name="Text 21"/>
          <p:cNvSpPr/>
          <p:nvPr/>
        </p:nvSpPr>
        <p:spPr>
          <a:xfrm>
            <a:off x="785813" y="5514975"/>
            <a:ext cx="3500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Download the MCP Server and Client workflow JSON file 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785813" y="5707856"/>
            <a:ext cx="3500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Keep it accessible for the next step - importing into n8n </a:t>
            </a:r>
            <a:endParaRPr lang="en-US" sz="942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494090"/>
            <a:ext cx="3571875" cy="20841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521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Importing the Workflow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168896"/>
            <a:ext cx="3929063" cy="229135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3957638"/>
            <a:ext cx="4143375" cy="957263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285750" y="3957638"/>
            <a:ext cx="28575" cy="957263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4064794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392906" y="4293394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After importing the workflow, ensure all credentials are properly configured before activating. The workflow will not function correctly without valid API keys for Google Gemini and Firecrawl (if used).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4714875" y="885825"/>
            <a:ext cx="4143375" cy="95296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4714875" y="885825"/>
            <a:ext cx="28575" cy="95296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7"/>
          <p:cNvSpPr/>
          <p:nvPr/>
        </p:nvSpPr>
        <p:spPr>
          <a:xfrm>
            <a:off x="5143500" y="1028700"/>
            <a:ext cx="35718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Workflow File</a:t>
            </a:r>
            <a:endParaRPr lang="en-US" sz="1238" dirty="0"/>
          </a:p>
        </p:txBody>
      </p:sp>
      <p:sp>
        <p:nvSpPr>
          <p:cNvPr id="12" name="Text 8"/>
          <p:cNvSpPr/>
          <p:nvPr/>
        </p:nvSpPr>
        <p:spPr>
          <a:xfrm>
            <a:off x="5143500" y="1335881"/>
            <a:ext cx="35718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Download the n8n workflow JSON file containing the MCP server and client configuration. </a:t>
            </a:r>
            <a:endParaRPr lang="en-US" sz="942" dirty="0"/>
          </a:p>
        </p:txBody>
      </p:sp>
      <p:sp>
        <p:nvSpPr>
          <p:cNvPr id="13" name="Shape 9"/>
          <p:cNvSpPr/>
          <p:nvPr/>
        </p:nvSpPr>
        <p:spPr>
          <a:xfrm>
            <a:off x="4714875" y="1945946"/>
            <a:ext cx="4143375" cy="95296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4714875" y="1945946"/>
            <a:ext cx="28575" cy="95296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5" name="Text 11"/>
          <p:cNvSpPr/>
          <p:nvPr/>
        </p:nvSpPr>
        <p:spPr>
          <a:xfrm>
            <a:off x="5143500" y="2088821"/>
            <a:ext cx="35718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n8n Dashboard</a:t>
            </a:r>
            <a:endParaRPr lang="en-US" sz="1238" dirty="0"/>
          </a:p>
        </p:txBody>
      </p:sp>
      <p:sp>
        <p:nvSpPr>
          <p:cNvPr id="16" name="Text 12"/>
          <p:cNvSpPr/>
          <p:nvPr/>
        </p:nvSpPr>
        <p:spPr>
          <a:xfrm>
            <a:off x="5143500" y="2396003"/>
            <a:ext cx="35718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your n8n instance in a web browser and navigate to the Workflows tab. </a:t>
            </a:r>
            <a:endParaRPr lang="en-US" sz="942" dirty="0"/>
          </a:p>
        </p:txBody>
      </p:sp>
      <p:sp>
        <p:nvSpPr>
          <p:cNvPr id="17" name="Shape 13"/>
          <p:cNvSpPr/>
          <p:nvPr/>
        </p:nvSpPr>
        <p:spPr>
          <a:xfrm>
            <a:off x="4714875" y="3006068"/>
            <a:ext cx="4143375" cy="95296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4714875" y="3006068"/>
            <a:ext cx="28575" cy="95296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9" name="Text 15"/>
          <p:cNvSpPr/>
          <p:nvPr/>
        </p:nvSpPr>
        <p:spPr>
          <a:xfrm>
            <a:off x="5143500" y="3148943"/>
            <a:ext cx="35718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 JSON Workflow</a:t>
            </a:r>
            <a:endParaRPr lang="en-US" sz="1238" dirty="0"/>
          </a:p>
        </p:txBody>
      </p:sp>
      <p:sp>
        <p:nvSpPr>
          <p:cNvPr id="20" name="Text 16"/>
          <p:cNvSpPr/>
          <p:nvPr/>
        </p:nvSpPr>
        <p:spPr>
          <a:xfrm>
            <a:off x="5143500" y="3456124"/>
            <a:ext cx="35718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Click the "New" button, then select "Import from JSON" and upload the downloaded workflow file. </a:t>
            </a:r>
            <a:endParaRPr lang="en-US" sz="942" dirty="0"/>
          </a:p>
        </p:txBody>
      </p:sp>
      <p:sp>
        <p:nvSpPr>
          <p:cNvPr id="21" name="Shape 17"/>
          <p:cNvSpPr/>
          <p:nvPr/>
        </p:nvSpPr>
        <p:spPr>
          <a:xfrm>
            <a:off x="4714875" y="4066189"/>
            <a:ext cx="4143375" cy="113298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2" name="Shape 18"/>
          <p:cNvSpPr/>
          <p:nvPr/>
        </p:nvSpPr>
        <p:spPr>
          <a:xfrm>
            <a:off x="4714875" y="4066189"/>
            <a:ext cx="28575" cy="1132982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3" name="Text 19"/>
          <p:cNvSpPr/>
          <p:nvPr/>
        </p:nvSpPr>
        <p:spPr>
          <a:xfrm>
            <a:off x="5143500" y="4209064"/>
            <a:ext cx="35718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Credentials</a:t>
            </a:r>
            <a:endParaRPr lang="en-US" sz="1238" dirty="0"/>
          </a:p>
        </p:txBody>
      </p:sp>
      <p:sp>
        <p:nvSpPr>
          <p:cNvPr id="24" name="Text 20"/>
          <p:cNvSpPr/>
          <p:nvPr/>
        </p:nvSpPr>
        <p:spPr>
          <a:xfrm>
            <a:off x="5143500" y="4516245"/>
            <a:ext cx="3571875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Locate the Google Gemini Chat Model and MCP Client nodes, then update the API keys in their respective credential sections. </a:t>
            </a:r>
            <a:endParaRPr lang="en-US" sz="942" dirty="0"/>
          </a:p>
        </p:txBody>
      </p:sp>
      <p:sp>
        <p:nvSpPr>
          <p:cNvPr id="25" name="Shape 21"/>
          <p:cNvSpPr/>
          <p:nvPr/>
        </p:nvSpPr>
        <p:spPr>
          <a:xfrm>
            <a:off x="4714875" y="5306327"/>
            <a:ext cx="4143375" cy="95296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6" name="Shape 22"/>
          <p:cNvSpPr/>
          <p:nvPr/>
        </p:nvSpPr>
        <p:spPr>
          <a:xfrm>
            <a:off x="4714875" y="5306327"/>
            <a:ext cx="28575" cy="95296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7" name="Text 23"/>
          <p:cNvSpPr/>
          <p:nvPr/>
        </p:nvSpPr>
        <p:spPr>
          <a:xfrm>
            <a:off x="5143500" y="5449202"/>
            <a:ext cx="35718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Activate the Workflow</a:t>
            </a:r>
            <a:endParaRPr lang="en-US" sz="1238" dirty="0"/>
          </a:p>
        </p:txBody>
      </p:sp>
      <p:sp>
        <p:nvSpPr>
          <p:cNvPr id="28" name="Text 24"/>
          <p:cNvSpPr/>
          <p:nvPr/>
        </p:nvSpPr>
        <p:spPr>
          <a:xfrm>
            <a:off x="5143500" y="5756384"/>
            <a:ext cx="35718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Toggle the "Active" switch in the top right corner of the workflow editor to enable the MCP system. </a:t>
            </a:r>
            <a:endParaRPr lang="en-US" sz="9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136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Usage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9786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885825"/>
            <a:ext cx="28575" cy="9786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028700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1028700"/>
            <a:ext cx="257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792956" y="1028700"/>
            <a:ext cx="3493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Send a Message to the Webhook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792956" y="1335881"/>
            <a:ext cx="349329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a message to the configured webhook URL of your n8n workflow to initiate the conversation. </a:t>
            </a:r>
            <a:endParaRPr lang="en-US" sz="942" dirty="0"/>
          </a:p>
        </p:txBody>
      </p:sp>
      <p:sp>
        <p:nvSpPr>
          <p:cNvPr id="10" name="Shape 7"/>
          <p:cNvSpPr/>
          <p:nvPr/>
        </p:nvSpPr>
        <p:spPr>
          <a:xfrm>
            <a:off x="285750" y="2007394"/>
            <a:ext cx="4143375" cy="11715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285750" y="2007394"/>
            <a:ext cx="28575" cy="11715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Shape 9"/>
          <p:cNvSpPr/>
          <p:nvPr/>
        </p:nvSpPr>
        <p:spPr>
          <a:xfrm>
            <a:off x="428625" y="2150269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3" name="Text 10"/>
          <p:cNvSpPr/>
          <p:nvPr/>
        </p:nvSpPr>
        <p:spPr>
          <a:xfrm>
            <a:off x="428625" y="2150269"/>
            <a:ext cx="257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792956" y="2150269"/>
            <a:ext cx="3493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Processing</a:t>
            </a:r>
            <a:endParaRPr lang="en-US" sz="1238" dirty="0"/>
          </a:p>
        </p:txBody>
      </p:sp>
      <p:sp>
        <p:nvSpPr>
          <p:cNvPr id="15" name="Text 12"/>
          <p:cNvSpPr/>
          <p:nvPr/>
        </p:nvSpPr>
        <p:spPr>
          <a:xfrm>
            <a:off x="792956" y="2457450"/>
            <a:ext cx="3493294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workflow processes your message through the AI Agent and Google Gemini Chat Model, maintaining context with Simple Memory. </a:t>
            </a:r>
            <a:endParaRPr lang="en-US" sz="942" dirty="0"/>
          </a:p>
        </p:txBody>
      </p:sp>
      <p:sp>
        <p:nvSpPr>
          <p:cNvPr id="16" name="Shape 13"/>
          <p:cNvSpPr/>
          <p:nvPr/>
        </p:nvSpPr>
        <p:spPr>
          <a:xfrm>
            <a:off x="285750" y="3321844"/>
            <a:ext cx="4143375" cy="9786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285750" y="3321844"/>
            <a:ext cx="28575" cy="9786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8" name="Shape 15"/>
          <p:cNvSpPr/>
          <p:nvPr/>
        </p:nvSpPr>
        <p:spPr>
          <a:xfrm>
            <a:off x="428625" y="3464719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9" name="Text 16"/>
          <p:cNvSpPr/>
          <p:nvPr/>
        </p:nvSpPr>
        <p:spPr>
          <a:xfrm>
            <a:off x="428625" y="3464719"/>
            <a:ext cx="257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792956" y="3464719"/>
            <a:ext cx="3493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Enrichment (Optional)</a:t>
            </a:r>
            <a:endParaRPr lang="en-US" sz="1238" dirty="0"/>
          </a:p>
        </p:txBody>
      </p:sp>
      <p:sp>
        <p:nvSpPr>
          <p:cNvPr id="21" name="Text 18"/>
          <p:cNvSpPr/>
          <p:nvPr/>
        </p:nvSpPr>
        <p:spPr>
          <a:xfrm>
            <a:off x="792956" y="3771900"/>
            <a:ext cx="349329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If needed, the MCP Client uses Firecrawl to gather additional information to enhance the AI's response. </a:t>
            </a:r>
            <a:endParaRPr lang="en-US" sz="942" dirty="0"/>
          </a:p>
        </p:txBody>
      </p:sp>
      <p:sp>
        <p:nvSpPr>
          <p:cNvPr id="22" name="Shape 19"/>
          <p:cNvSpPr/>
          <p:nvPr/>
        </p:nvSpPr>
        <p:spPr>
          <a:xfrm>
            <a:off x="285750" y="4443413"/>
            <a:ext cx="4143375" cy="9786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285750" y="4443413"/>
            <a:ext cx="28575" cy="9786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4" name="Shape 21"/>
          <p:cNvSpPr/>
          <p:nvPr/>
        </p:nvSpPr>
        <p:spPr>
          <a:xfrm>
            <a:off x="428625" y="4586288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5" name="Text 22"/>
          <p:cNvSpPr/>
          <p:nvPr/>
        </p:nvSpPr>
        <p:spPr>
          <a:xfrm>
            <a:off x="428625" y="4586288"/>
            <a:ext cx="257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792956" y="4586288"/>
            <a:ext cx="3493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Receive AI Response</a:t>
            </a:r>
            <a:endParaRPr lang="en-US" sz="1238" dirty="0"/>
          </a:p>
        </p:txBody>
      </p:sp>
      <p:sp>
        <p:nvSpPr>
          <p:cNvPr id="27" name="Text 24"/>
          <p:cNvSpPr/>
          <p:nvPr/>
        </p:nvSpPr>
        <p:spPr>
          <a:xfrm>
            <a:off x="792956" y="4893469"/>
            <a:ext cx="349329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system returns a contextually relevant response based on your query and any additional data gathered. </a:t>
            </a:r>
            <a:endParaRPr lang="en-US" sz="942" dirty="0"/>
          </a:p>
        </p:txBody>
      </p:sp>
      <p:sp>
        <p:nvSpPr>
          <p:cNvPr id="28" name="Shape 25"/>
          <p:cNvSpPr/>
          <p:nvPr/>
        </p:nvSpPr>
        <p:spPr>
          <a:xfrm>
            <a:off x="285750" y="5564981"/>
            <a:ext cx="4143375" cy="762930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285750" y="5564981"/>
            <a:ext cx="28575" cy="762930"/>
          </a:xfrm>
          <a:prstGeom prst="rect">
            <a:avLst/>
          </a:prstGeom>
          <a:solidFill>
            <a:srgbClr val="E74C3C"/>
          </a:solidFill>
          <a:ln/>
        </p:spPr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5704284"/>
            <a:ext cx="96441" cy="128588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546497" y="5672138"/>
            <a:ext cx="118750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Login Required </a:t>
            </a:r>
            <a:endParaRPr lang="en-US" sz="942" dirty="0"/>
          </a:p>
        </p:txBody>
      </p:sp>
      <p:sp>
        <p:nvSpPr>
          <p:cNvPr id="32" name="Text 28"/>
          <p:cNvSpPr/>
          <p:nvPr/>
        </p:nvSpPr>
        <p:spPr>
          <a:xfrm>
            <a:off x="392906" y="5900738"/>
            <a:ext cx="392906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This implementation is designed to work without requiring user login, making it easy to integrate into various applications. </a:t>
            </a:r>
            <a:endParaRPr lang="en-US" sz="837" dirty="0"/>
          </a:p>
        </p:txBody>
      </p:sp>
      <p:pic>
        <p:nvPicPr>
          <p:cNvPr id="3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2416513"/>
            <a:ext cx="3571875" cy="2380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72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Usage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11501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885825"/>
            <a:ext cx="28575" cy="115014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1107281"/>
            <a:ext cx="214313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94" y="1064419"/>
            <a:ext cx="210609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Customizing AI Behavior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64344" y="1428750"/>
            <a:ext cx="37861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Modify the Google Gemini Chat Model parameters to adjust response style, creativity, and focus areas 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285750" y="2178844"/>
            <a:ext cx="4143375" cy="13644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2178844"/>
            <a:ext cx="28575" cy="136445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2400300"/>
            <a:ext cx="128588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4369" y="2357438"/>
            <a:ext cx="24874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Adding External Integrations 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464344" y="2730698"/>
            <a:ext cx="31049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Connect additional data sources or services by 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464344" y="2945011"/>
            <a:ext cx="300838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extending the n8n workflow with new nodes 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3472728" y="2945011"/>
            <a:ext cx="6378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i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464344" y="3159323"/>
            <a:ext cx="30831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i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Weather APIs, News feeds, Database connections</a:t>
            </a:r>
            <a:endParaRPr lang="en-US" sz="1046" dirty="0"/>
          </a:p>
        </p:txBody>
      </p:sp>
      <p:sp>
        <p:nvSpPr>
          <p:cNvPr id="17" name="Shape 12"/>
          <p:cNvSpPr/>
          <p:nvPr/>
        </p:nvSpPr>
        <p:spPr>
          <a:xfrm>
            <a:off x="285750" y="3686175"/>
            <a:ext cx="4143375" cy="13644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285750" y="3686175"/>
            <a:ext cx="28575" cy="136445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3907631"/>
            <a:ext cx="171450" cy="1714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07231" y="3864769"/>
            <a:ext cx="240769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Enhancing Memory Systems 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464344" y="4229100"/>
            <a:ext cx="378618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advanced context management by customizing the Simple Memory node or adding vector databases </a:t>
            </a:r>
            <a:endParaRPr lang="en-US" sz="1046" dirty="0"/>
          </a:p>
        </p:txBody>
      </p:sp>
      <p:sp>
        <p:nvSpPr>
          <p:cNvPr id="22" name="Shape 16"/>
          <p:cNvSpPr/>
          <p:nvPr/>
        </p:nvSpPr>
        <p:spPr>
          <a:xfrm>
            <a:off x="285750" y="5193506"/>
            <a:ext cx="4143375" cy="11501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285750" y="5193506"/>
            <a:ext cx="28575" cy="115014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5414963"/>
            <a:ext cx="214313" cy="17145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0094" y="5372100"/>
            <a:ext cx="260331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Implementing Access Controls </a:t>
            </a:r>
            <a:endParaRPr lang="en-US" sz="1350" dirty="0"/>
          </a:p>
        </p:txBody>
      </p:sp>
      <p:sp>
        <p:nvSpPr>
          <p:cNvPr id="26" name="Text 19"/>
          <p:cNvSpPr/>
          <p:nvPr/>
        </p:nvSpPr>
        <p:spPr>
          <a:xfrm>
            <a:off x="464344" y="5736431"/>
            <a:ext cx="37861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Add authentication and authorization layers to restrict access to specific users or groups </a:t>
            </a:r>
            <a:endParaRPr lang="en-US" sz="1046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5" y="2495820"/>
            <a:ext cx="3571875" cy="2380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72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4143375" cy="2857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3957638"/>
            <a:ext cx="4143375" cy="11715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285750" y="3957638"/>
            <a:ext cx="28575" cy="117157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4139803"/>
            <a:ext cx="157163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7225" y="4100513"/>
            <a:ext cx="194363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Workflow Not Triggering </a:t>
            </a:r>
            <a:endParaRPr lang="en-US" sz="1238" dirty="0"/>
          </a:p>
        </p:txBody>
      </p:sp>
      <p:sp>
        <p:nvSpPr>
          <p:cNvPr id="9" name="Text 4"/>
          <p:cNvSpPr/>
          <p:nvPr/>
        </p:nvSpPr>
        <p:spPr>
          <a:xfrm>
            <a:off x="428625" y="4407694"/>
            <a:ext cx="3857625" cy="578644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Ensure the workflow is active in n8n and verify the webhook URL is correct. Check that your messages are being sent to the correct endpoint. </a:t>
            </a:r>
            <a:endParaRPr lang="en-US" sz="942" dirty="0"/>
          </a:p>
        </p:txBody>
      </p:sp>
      <p:sp>
        <p:nvSpPr>
          <p:cNvPr id="10" name="Shape 5"/>
          <p:cNvSpPr/>
          <p:nvPr/>
        </p:nvSpPr>
        <p:spPr>
          <a:xfrm>
            <a:off x="285750" y="5272088"/>
            <a:ext cx="4143375" cy="11715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285750" y="5272088"/>
            <a:ext cx="28575" cy="117157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5454253"/>
            <a:ext cx="157163" cy="1571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7225" y="5414963"/>
            <a:ext cx="11078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 Key Errors </a:t>
            </a:r>
            <a:endParaRPr lang="en-US" sz="1238" dirty="0"/>
          </a:p>
        </p:txBody>
      </p:sp>
      <p:sp>
        <p:nvSpPr>
          <p:cNvPr id="14" name="Text 8"/>
          <p:cNvSpPr/>
          <p:nvPr/>
        </p:nvSpPr>
        <p:spPr>
          <a:xfrm>
            <a:off x="428625" y="5722144"/>
            <a:ext cx="3857625" cy="578644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Double-check that your Google Gemini and Firecrawl API keys are correctly entered in the respective nodes' credentials. </a:t>
            </a:r>
            <a:endParaRPr lang="en-US" sz="942" dirty="0"/>
          </a:p>
        </p:txBody>
      </p:sp>
      <p:sp>
        <p:nvSpPr>
          <p:cNvPr id="15" name="Shape 9"/>
          <p:cNvSpPr/>
          <p:nvPr/>
        </p:nvSpPr>
        <p:spPr>
          <a:xfrm>
            <a:off x="4714875" y="2028825"/>
            <a:ext cx="4143375" cy="9786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6" name="Shape 10"/>
          <p:cNvSpPr/>
          <p:nvPr/>
        </p:nvSpPr>
        <p:spPr>
          <a:xfrm>
            <a:off x="4714875" y="2028825"/>
            <a:ext cx="28575" cy="97869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2210991"/>
            <a:ext cx="196453" cy="15716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125641" y="2171700"/>
            <a:ext cx="16436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Response from AI </a:t>
            </a:r>
            <a:endParaRPr lang="en-US" sz="1238" dirty="0"/>
          </a:p>
        </p:txBody>
      </p:sp>
      <p:sp>
        <p:nvSpPr>
          <p:cNvPr id="19" name="Text 12"/>
          <p:cNvSpPr/>
          <p:nvPr/>
        </p:nvSpPr>
        <p:spPr>
          <a:xfrm>
            <a:off x="4857750" y="2478881"/>
            <a:ext cx="3857625" cy="385763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Verify that the Google Gemini Chat Model node is correctly configured and that you have sufficient API quotas. </a:t>
            </a:r>
            <a:endParaRPr lang="en-US" sz="942" dirty="0"/>
          </a:p>
        </p:txBody>
      </p:sp>
      <p:sp>
        <p:nvSpPr>
          <p:cNvPr id="20" name="Shape 13"/>
          <p:cNvSpPr/>
          <p:nvPr/>
        </p:nvSpPr>
        <p:spPr>
          <a:xfrm>
            <a:off x="4714875" y="3150394"/>
            <a:ext cx="4143375" cy="11715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1" name="Shape 14"/>
          <p:cNvSpPr/>
          <p:nvPr/>
        </p:nvSpPr>
        <p:spPr>
          <a:xfrm>
            <a:off x="4714875" y="3150394"/>
            <a:ext cx="28575" cy="117157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3332559"/>
            <a:ext cx="176808" cy="15716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105995" y="3293269"/>
            <a:ext cx="12541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Firecrawl Issues </a:t>
            </a:r>
            <a:endParaRPr lang="en-US" sz="1238" dirty="0"/>
          </a:p>
        </p:txBody>
      </p:sp>
      <p:sp>
        <p:nvSpPr>
          <p:cNvPr id="24" name="Text 16"/>
          <p:cNvSpPr/>
          <p:nvPr/>
        </p:nvSpPr>
        <p:spPr>
          <a:xfrm>
            <a:off x="4857750" y="3600450"/>
            <a:ext cx="3857625" cy="578644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Firecrawl API key and ensure the target URLs are accessible. Verify that the scraping rules are correctly defined. </a:t>
            </a:r>
            <a:endParaRPr lang="en-US" sz="942" dirty="0"/>
          </a:p>
        </p:txBody>
      </p:sp>
      <p:sp>
        <p:nvSpPr>
          <p:cNvPr id="25" name="Shape 17"/>
          <p:cNvSpPr/>
          <p:nvPr/>
        </p:nvSpPr>
        <p:spPr>
          <a:xfrm>
            <a:off x="4714875" y="4464844"/>
            <a:ext cx="4143375" cy="9786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6" name="Shape 18"/>
          <p:cNvSpPr/>
          <p:nvPr/>
        </p:nvSpPr>
        <p:spPr>
          <a:xfrm>
            <a:off x="4714875" y="4464844"/>
            <a:ext cx="28575" cy="97869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4647009"/>
            <a:ext cx="176808" cy="157163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5105995" y="4607719"/>
            <a:ext cx="189368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Context Not Maintained </a:t>
            </a:r>
            <a:endParaRPr lang="en-US" sz="1238" dirty="0"/>
          </a:p>
        </p:txBody>
      </p:sp>
      <p:sp>
        <p:nvSpPr>
          <p:cNvPr id="29" name="Text 20"/>
          <p:cNvSpPr/>
          <p:nvPr/>
        </p:nvSpPr>
        <p:spPr>
          <a:xfrm>
            <a:off x="4857750" y="4914900"/>
            <a:ext cx="3857625" cy="385763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Review the 'Simple Memory' node configuration to ensure it's properly storing and retrieving conversational context. 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735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34662" y="285750"/>
            <a:ext cx="1874648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27870" y="1105495"/>
            <a:ext cx="34256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870435" y="1105495"/>
            <a:ext cx="18895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MCP Server and Client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759984" y="1105495"/>
            <a:ext cx="145752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 built with 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217505" y="1105495"/>
            <a:ext cx="152454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n8n and Firecrawl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742054" y="1105495"/>
            <a:ext cx="8740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provides a 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827154" y="1379804"/>
            <a:ext cx="548966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powerful, flexible framework for creating AI-powered conversational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387562" y="1654113"/>
            <a:ext cx="636887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applications. With its modular design and no-login requirement, it can be easily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705766" y="1928422"/>
            <a:ext cx="573244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into various systems and customized for different use cases. 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1357313" y="2611710"/>
            <a:ext cx="1928813" cy="1633017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1357313" y="4216152"/>
            <a:ext cx="1928813" cy="2857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2754585"/>
            <a:ext cx="357188" cy="2857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500188" y="3147492"/>
            <a:ext cx="1643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 Support</a:t>
            </a:r>
            <a:endParaRPr lang="en-US" sz="1046" dirty="0"/>
          </a:p>
        </p:txBody>
      </p:sp>
      <p:sp>
        <p:nvSpPr>
          <p:cNvPr id="16" name="Text 12"/>
          <p:cNvSpPr/>
          <p:nvPr/>
        </p:nvSpPr>
        <p:spPr>
          <a:xfrm>
            <a:off x="1500188" y="3433242"/>
            <a:ext cx="1643063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intelligent chatbots that can handle customer inquiries with context awareness 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607594" y="2611710"/>
            <a:ext cx="1928813" cy="1633017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3607594" y="4216152"/>
            <a:ext cx="1928813" cy="2857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2754585"/>
            <a:ext cx="285750" cy="28575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3750469" y="3147492"/>
            <a:ext cx="1643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Assistant</a:t>
            </a:r>
            <a:endParaRPr lang="en-US" sz="1046" dirty="0"/>
          </a:p>
        </p:txBody>
      </p:sp>
      <p:sp>
        <p:nvSpPr>
          <p:cNvPr id="21" name="Text 16"/>
          <p:cNvSpPr/>
          <p:nvPr/>
        </p:nvSpPr>
        <p:spPr>
          <a:xfrm>
            <a:off x="3750469" y="3433242"/>
            <a:ext cx="1643063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 AI assistants that can gather and synthesize information from multiple sources </a:t>
            </a:r>
            <a:endParaRPr lang="en-US" sz="837" dirty="0"/>
          </a:p>
        </p:txBody>
      </p:sp>
      <p:sp>
        <p:nvSpPr>
          <p:cNvPr id="22" name="Shape 17"/>
          <p:cNvSpPr/>
          <p:nvPr/>
        </p:nvSpPr>
        <p:spPr>
          <a:xfrm>
            <a:off x="5857875" y="2611710"/>
            <a:ext cx="1928813" cy="1633017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5857875" y="4216152"/>
            <a:ext cx="1928813" cy="2857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88" y="2754585"/>
            <a:ext cx="357188" cy="28575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000750" y="3147492"/>
            <a:ext cx="1643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 Automation</a:t>
            </a:r>
            <a:endParaRPr lang="en-US" sz="1046" dirty="0"/>
          </a:p>
        </p:txBody>
      </p:sp>
      <p:sp>
        <p:nvSpPr>
          <p:cNvPr id="26" name="Text 20"/>
          <p:cNvSpPr/>
          <p:nvPr/>
        </p:nvSpPr>
        <p:spPr>
          <a:xfrm>
            <a:off x="6000750" y="3433242"/>
            <a:ext cx="1643063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Build intelligent agents that can automate complex workflows with natural language interfaces 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3863094" y="4787652"/>
            <a:ext cx="141781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 You!</a:t>
            </a:r>
            <a:endParaRPr lang="en-US" sz="2025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25" y="5387727"/>
            <a:ext cx="1428750" cy="57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2025-07-18T09:17:59Z</dcterms:created>
  <dcterms:modified xsi:type="dcterms:W3CDTF">2025-07-18T09:17:59Z</dcterms:modified>
</cp:coreProperties>
</file>